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19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264" r:id="rId12"/>
    <p:sldId id="266" r:id="rId13"/>
    <p:sldId id="267" r:id="rId14"/>
    <p:sldId id="268" r:id="rId15"/>
    <p:sldId id="269" r:id="rId16"/>
    <p:sldId id="287" r:id="rId17"/>
    <p:sldId id="288" r:id="rId18"/>
    <p:sldId id="272" r:id="rId19"/>
    <p:sldId id="271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6" r:id="rId31"/>
    <p:sldId id="283" r:id="rId32"/>
    <p:sldId id="281" r:id="rId33"/>
    <p:sldId id="284" r:id="rId34"/>
    <p:sldId id="290" r:id="rId35"/>
    <p:sldId id="291" r:id="rId36"/>
    <p:sldId id="292" r:id="rId37"/>
    <p:sldId id="293" r:id="rId38"/>
    <p:sldId id="285" r:id="rId39"/>
    <p:sldId id="289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25" r:id="rId49"/>
    <p:sldId id="318" r:id="rId50"/>
    <p:sldId id="357" r:id="rId51"/>
    <p:sldId id="309" r:id="rId52"/>
    <p:sldId id="310" r:id="rId53"/>
    <p:sldId id="311" r:id="rId54"/>
    <p:sldId id="312" r:id="rId55"/>
    <p:sldId id="302" r:id="rId56"/>
    <p:sldId id="303" r:id="rId57"/>
    <p:sldId id="304" r:id="rId58"/>
    <p:sldId id="305" r:id="rId59"/>
    <p:sldId id="306" r:id="rId60"/>
    <p:sldId id="313" r:id="rId61"/>
    <p:sldId id="307" r:id="rId62"/>
    <p:sldId id="308" r:id="rId63"/>
    <p:sldId id="314" r:id="rId64"/>
    <p:sldId id="315" r:id="rId65"/>
    <p:sldId id="316" r:id="rId66"/>
    <p:sldId id="366" r:id="rId67"/>
    <p:sldId id="367" r:id="rId68"/>
    <p:sldId id="319" r:id="rId69"/>
    <p:sldId id="320" r:id="rId70"/>
    <p:sldId id="317" r:id="rId71"/>
    <p:sldId id="321" r:id="rId72"/>
    <p:sldId id="322" r:id="rId73"/>
    <p:sldId id="323" r:id="rId74"/>
    <p:sldId id="324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4" r:id="rId93"/>
    <p:sldId id="345" r:id="rId94"/>
    <p:sldId id="343" r:id="rId95"/>
    <p:sldId id="349" r:id="rId96"/>
    <p:sldId id="350" r:id="rId97"/>
    <p:sldId id="351" r:id="rId98"/>
    <p:sldId id="353" r:id="rId99"/>
    <p:sldId id="352" r:id="rId100"/>
    <p:sldId id="354" r:id="rId101"/>
    <p:sldId id="356" r:id="rId102"/>
    <p:sldId id="355" r:id="rId103"/>
    <p:sldId id="359" r:id="rId104"/>
    <p:sldId id="358" r:id="rId105"/>
    <p:sldId id="360" r:id="rId106"/>
    <p:sldId id="361" r:id="rId107"/>
    <p:sldId id="362" r:id="rId108"/>
    <p:sldId id="363" r:id="rId109"/>
    <p:sldId id="364" r:id="rId110"/>
    <p:sldId id="365" r:id="rId111"/>
    <p:sldId id="368" r:id="rId112"/>
    <p:sldId id="369" r:id="rId113"/>
    <p:sldId id="370" r:id="rId114"/>
    <p:sldId id="371" r:id="rId115"/>
    <p:sldId id="372" r:id="rId116"/>
    <p:sldId id="348" r:id="rId117"/>
    <p:sldId id="373" r:id="rId1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</p14:sldIdLst>
        </p14:section>
        <p14:section name="初めてのHelloWorld" id="{C7B2CAC2-9608-7B4F-AA4F-35450F150873}">
          <p14:sldIdLst>
            <p14:sldId id="318"/>
            <p14:sldId id="357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  <p14:sldId id="366"/>
            <p14:sldId id="367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Fragment" id="{9FBF3E71-49AB-574B-86B6-72349F4A47C5}">
          <p14:sldIdLst>
            <p14:sldId id="359"/>
            <p14:sldId id="358"/>
            <p14:sldId id="360"/>
            <p14:sldId id="361"/>
            <p14:sldId id="362"/>
            <p14:sldId id="363"/>
          </p14:sldIdLst>
        </p14:section>
        <p14:section name="参考情報" id="{E101A70A-7794-6C46-86AA-322CD1227138}">
          <p14:sldIdLst>
            <p14:sldId id="364"/>
            <p14:sldId id="365"/>
          </p14:sldIdLst>
        </p14:section>
        <p14:section name="NFCで町興し" id="{913B0FAA-1496-0B4D-8109-6778C505CBC6}">
          <p14:sldIdLst>
            <p14:sldId id="368"/>
            <p14:sldId id="369"/>
            <p14:sldId id="370"/>
            <p14:sldId id="371"/>
            <p14:sldId id="372"/>
            <p14:sldId id="348"/>
            <p14:sldId id="3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3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05482648002333"/>
                  <c:y val="0.0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59.0</c:v>
                </c:pt>
                <c:pt idx="1">
                  <c:v>23.0</c:v>
                </c:pt>
                <c:pt idx="2">
                  <c:v>6.8</c:v>
                </c:pt>
                <c:pt idx="3">
                  <c:v>6.4</c:v>
                </c:pt>
                <c:pt idx="4">
                  <c:v>2.3</c:v>
                </c:pt>
                <c:pt idx="5">
                  <c:v>2.2</c:v>
                </c:pt>
                <c:pt idx="6">
                  <c:v>0.3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2012/11/09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DB5D-E42F-E94B-91AF-32948B4E8C8B}" type="slidenum">
              <a:rPr lang="ja-JP" altLang="en-US" smtClean="0"/>
              <a:pPr/>
              <a:t>116</a:t>
            </a:fld>
            <a:endParaRPr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E68BF-E39F-D14F-BE3C-2E5FBE1DBBC7}" type="slidenum">
              <a:rPr kumimoji="1" lang="ja-JP" altLang="en-US" smtClean="0"/>
              <a:t>117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48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lfpaulus.com/journal/android-journal/fragments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hyperlink" Target="http://amzn.to/WV8jNr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actionbarsherlock.com/" TargetMode="External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atnd.org/beta/" TargetMode="External"/><Relationship Id="rId4" Type="http://schemas.openxmlformats.org/officeDocument/2006/relationships/hyperlink" Target="http://amzn.to/TSZvXU" TargetMode="External"/><Relationship Id="rId5" Type="http://schemas.openxmlformats.org/officeDocument/2006/relationships/hyperlink" Target="http://amzn.to/RmdWxq" TargetMode="External"/><Relationship Id="rId6" Type="http://schemas.openxmlformats.org/officeDocument/2006/relationships/hyperlink" Target="http://amzn.to/WXOd5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oups.google.com/forum/?hl=ja&amp;fromgroup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yEhdq" TargetMode="External"/><Relationship Id="rId4" Type="http://schemas.openxmlformats.org/officeDocument/2006/relationships/hyperlink" Target="https://github.com/tomovwgti/FukuiSemina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creative_vision_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-31983"/>
            <a:ext cx="9209852" cy="3974778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2012/11/10 </a:t>
            </a:r>
            <a:r>
              <a:rPr kumimoji="1" lang="ja-JP" altLang="en-US" smtClean="0"/>
              <a:t>ふくい産業支援センター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396141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016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ICS(3.0)</a:t>
            </a:r>
            <a:r>
              <a:rPr lang="ja-JP" altLang="en-US" sz="2800" dirty="0" smtClean="0"/>
              <a:t>から導入された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タブレット、フォン、</a:t>
            </a:r>
            <a:r>
              <a:rPr lang="en-US" altLang="ja-JP" sz="2800" dirty="0" smtClean="0"/>
              <a:t>TV</a:t>
            </a:r>
            <a:r>
              <a:rPr lang="ja-JP" altLang="en-US" sz="2800" dirty="0" smtClean="0"/>
              <a:t>で共通して使えるように設計された</a:t>
            </a:r>
            <a:r>
              <a:rPr lang="en-US" altLang="ja-JP" sz="2800" dirty="0" smtClean="0"/>
              <a:t>UI</a:t>
            </a:r>
          </a:p>
          <a:p>
            <a:r>
              <a:rPr lang="ja-JP" altLang="en-US" sz="2800" dirty="0" smtClean="0"/>
              <a:t>従来</a:t>
            </a:r>
            <a:r>
              <a:rPr lang="en-US" altLang="ja-JP" sz="2800" dirty="0" smtClean="0"/>
              <a:t>Activity</a:t>
            </a:r>
            <a:r>
              <a:rPr lang="ja-JP" altLang="en-US" sz="2800" dirty="0" smtClean="0"/>
              <a:t>に配置して記述していた</a:t>
            </a:r>
            <a:r>
              <a:rPr lang="en-US" altLang="ja-JP" sz="2800" dirty="0" smtClean="0"/>
              <a:t>View</a:t>
            </a:r>
            <a:r>
              <a:rPr lang="ja-JP" altLang="en-US" sz="2800" dirty="0" smtClean="0"/>
              <a:t>パーツを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に配置して、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を部品として使いまわせるようになった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99011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49768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2202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91934" y="1420507"/>
            <a:ext cx="4289778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タブレット</a:t>
            </a:r>
            <a:r>
              <a:rPr lang="ja-JP" altLang="en-US" sz="4800" dirty="0" smtClean="0"/>
              <a:t>とフォンでの対応</a:t>
            </a:r>
            <a:endParaRPr kumimoji="1" lang="ja-JP" altLang="en-US" sz="4800" dirty="0"/>
          </a:p>
        </p:txBody>
      </p:sp>
      <p:sp>
        <p:nvSpPr>
          <p:cNvPr id="4" name="角丸四角形 3"/>
          <p:cNvSpPr/>
          <p:nvPr/>
        </p:nvSpPr>
        <p:spPr>
          <a:xfrm>
            <a:off x="2340560" y="4252147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06812" y="4252147"/>
            <a:ext cx="1505185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78482" y="1525870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907845" y="1525870"/>
            <a:ext cx="2460978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85" y="22988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タブレット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85" y="4833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67880" y="3615915"/>
            <a:ext cx="1217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5" idx="1"/>
          </p:cNvCxnSpPr>
          <p:nvPr/>
        </p:nvCxnSpPr>
        <p:spPr>
          <a:xfrm flipH="1" flipV="1">
            <a:off x="5907860" y="3000963"/>
            <a:ext cx="1460020" cy="7996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矢印 17"/>
          <p:cNvSpPr/>
          <p:nvPr/>
        </p:nvSpPr>
        <p:spPr>
          <a:xfrm>
            <a:off x="4158082" y="4926043"/>
            <a:ext cx="1100667" cy="5541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1"/>
          </p:cNvCxnSpPr>
          <p:nvPr/>
        </p:nvCxnSpPr>
        <p:spPr>
          <a:xfrm flipH="1" flipV="1">
            <a:off x="3142082" y="3076223"/>
            <a:ext cx="4225798" cy="724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5" idx="1"/>
          </p:cNvCxnSpPr>
          <p:nvPr/>
        </p:nvCxnSpPr>
        <p:spPr>
          <a:xfrm flipH="1">
            <a:off x="6265342" y="3800581"/>
            <a:ext cx="1102538" cy="1232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1"/>
          </p:cNvCxnSpPr>
          <p:nvPr/>
        </p:nvCxnSpPr>
        <p:spPr>
          <a:xfrm flipH="1">
            <a:off x="3358454" y="3800581"/>
            <a:ext cx="4009426" cy="724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454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581392" y="1268281"/>
            <a:ext cx="1168403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900311" y="1268281"/>
            <a:ext cx="1166521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264384" y="1268281"/>
            <a:ext cx="1166521" cy="2107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317982" y="4335098"/>
            <a:ext cx="4487337" cy="2222029"/>
          </a:xfrm>
          <a:prstGeom prst="roundRect">
            <a:avLst>
              <a:gd name="adj" fmla="val 835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Activity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581392" y="4449867"/>
            <a:ext cx="1318919" cy="82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581392" y="5616386"/>
            <a:ext cx="1318919" cy="807157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264384" y="4449867"/>
            <a:ext cx="1281292" cy="19736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88741" y="3450802"/>
            <a:ext cx="965202" cy="809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81919" y="6528689"/>
            <a:ext cx="444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2"/>
              </a:rPr>
              <a:t>http://</a:t>
            </a:r>
            <a:r>
              <a:rPr kumimoji="1" lang="en-US" altLang="ja-JP" sz="1200" dirty="0" err="1">
                <a:hlinkClick r:id="rId2"/>
              </a:rPr>
              <a:t>wolfpaulus.com</a:t>
            </a:r>
            <a:r>
              <a:rPr kumimoji="1" lang="en-US" altLang="ja-JP" sz="1200" dirty="0">
                <a:hlinkClick r:id="rId2"/>
              </a:rPr>
              <a:t>/journal/android-journal/fragments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857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詳しくはこちら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7406"/>
            <a:ext cx="3541285" cy="45070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06148" y="2628149"/>
            <a:ext cx="3815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Android UI Cookbook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19037" y="3160776"/>
            <a:ext cx="27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/WV8jNr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144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便利なライブラリの紹介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0" y="1600200"/>
            <a:ext cx="8060972" cy="36514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5556" y="5384519"/>
            <a:ext cx="581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ActionBarSherlock</a:t>
            </a:r>
            <a:r>
              <a:rPr kumimoji="1" lang="en-US" altLang="ja-JP" dirty="0"/>
              <a:t> : </a:t>
            </a:r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actionbarsherlock.com</a:t>
            </a:r>
            <a:r>
              <a:rPr kumimoji="1" lang="en-US" altLang="ja-JP" dirty="0">
                <a:hlinkClick r:id="rId3"/>
              </a:rPr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7406" y="6096000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Foursquare</a:t>
            </a:r>
            <a:r>
              <a:rPr kumimoji="1" lang="ja-JP" altLang="en-US" dirty="0" smtClean="0"/>
              <a:t>などでも利用されている</a:t>
            </a:r>
            <a:endParaRPr kumimoji="1" lang="ja-JP" altLang="en-US" dirty="0"/>
          </a:p>
        </p:txBody>
      </p:sp>
      <p:pic>
        <p:nvPicPr>
          <p:cNvPr id="7" name="図 6" descr="com.joelapenna.foursqu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1" y="5898443"/>
            <a:ext cx="70226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39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開発の情報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851" y="1600200"/>
            <a:ext cx="8588963" cy="4525963"/>
          </a:xfrm>
        </p:spPr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r>
              <a:rPr kumimoji="1" lang="en-US" altLang="ja-JP" dirty="0" smtClean="0"/>
              <a:t>ML</a:t>
            </a:r>
          </a:p>
          <a:p>
            <a:pPr lvl="1"/>
            <a:r>
              <a:rPr lang="en-US" altLang="ja-JP" sz="1800" dirty="0">
                <a:hlinkClick r:id="rId2"/>
              </a:rPr>
              <a:t>https://groups.google.com/forum/?hl=ja&amp;fromgroups#!forum/android-group-</a:t>
            </a:r>
            <a:r>
              <a:rPr lang="en-US" altLang="ja-JP" sz="1800" dirty="0" smtClean="0">
                <a:hlinkClick r:id="rId2"/>
              </a:rPr>
              <a:t>japan</a:t>
            </a:r>
            <a:endParaRPr lang="en-US" altLang="ja-JP" sz="1800" dirty="0" smtClean="0"/>
          </a:p>
          <a:p>
            <a:r>
              <a:rPr kumimoji="1" lang="ja-JP" altLang="en-US" dirty="0" smtClean="0"/>
              <a:t>地域コミュニティを活用</a:t>
            </a:r>
          </a:p>
          <a:p>
            <a:pPr lvl="1"/>
            <a:r>
              <a:rPr lang="en-US" altLang="ja-JP" sz="1800" dirty="0" smtClean="0"/>
              <a:t>ATND(</a:t>
            </a:r>
            <a:r>
              <a:rPr lang="en-US" altLang="ja-JP" sz="1800" dirty="0" smtClean="0">
                <a:hlinkClick r:id="rId3"/>
              </a:rPr>
              <a:t>http://atnd.org/beta/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などを使って積極的に人を巻き込んでいく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Twitter</a:t>
            </a:r>
            <a:r>
              <a:rPr kumimoji="1" lang="ja-JP" altLang="en-US" sz="1800" dirty="0" smtClean="0"/>
              <a:t>や</a:t>
            </a:r>
            <a:r>
              <a:rPr kumimoji="1" lang="en-US" altLang="ja-JP" sz="1800" dirty="0" err="1" smtClean="0"/>
              <a:t>facebook</a:t>
            </a:r>
            <a:r>
              <a:rPr kumimoji="1" lang="ja-JP" altLang="en-US" sz="1800" dirty="0" smtClean="0"/>
              <a:t>などの</a:t>
            </a:r>
            <a:r>
              <a:rPr kumimoji="1" lang="en-US" altLang="ja-JP" sz="1800" dirty="0" smtClean="0"/>
              <a:t>SNS</a:t>
            </a:r>
            <a:r>
              <a:rPr kumimoji="1" lang="ja-JP" altLang="en-US" sz="1800" dirty="0" smtClean="0"/>
              <a:t>の活用</a:t>
            </a:r>
            <a:endParaRPr kumimoji="1" lang="en-US" altLang="ja-JP" sz="1800" dirty="0" smtClean="0"/>
          </a:p>
          <a:p>
            <a:r>
              <a:rPr kumimoji="1" lang="ja-JP" altLang="en-US" sz="2600" dirty="0" smtClean="0"/>
              <a:t>参考書籍</a:t>
            </a:r>
            <a:endParaRPr kumimoji="1" lang="en-US" altLang="ja-JP" sz="2600" dirty="0" smtClean="0"/>
          </a:p>
          <a:p>
            <a:pPr lvl="1"/>
            <a:r>
              <a:rPr kumimoji="1" lang="en-US" altLang="ja-JP" sz="1800" dirty="0" smtClean="0"/>
              <a:t>Google Android</a:t>
            </a:r>
            <a:r>
              <a:rPr kumimoji="1" lang="ja-JP" altLang="en-US" sz="1800" dirty="0" smtClean="0"/>
              <a:t>プログラミング入門</a:t>
            </a:r>
            <a:r>
              <a:rPr kumimoji="1" lang="en-US" altLang="ja-JP" sz="1800" dirty="0" smtClean="0"/>
              <a:t> </a:t>
            </a:r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4"/>
              </a:rPr>
              <a:t>http://amzn.to/</a:t>
            </a:r>
            <a:r>
              <a:rPr lang="en-US" altLang="ja-JP" sz="1800" dirty="0" smtClean="0">
                <a:hlinkClick r:id="rId4"/>
              </a:rPr>
              <a:t>TSZvXU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Android SDK</a:t>
            </a:r>
            <a:r>
              <a:rPr kumimoji="1" lang="ja-JP" altLang="en-US" sz="1800" dirty="0" smtClean="0"/>
              <a:t>開発のレシピ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5"/>
              </a:rPr>
              <a:t>http://amzn.to/</a:t>
            </a:r>
            <a:r>
              <a:rPr lang="en-US" altLang="ja-JP" sz="1800" dirty="0" smtClean="0">
                <a:hlinkClick r:id="rId5"/>
              </a:rPr>
              <a:t>RmdWxq</a:t>
            </a:r>
            <a:endParaRPr lang="en-US" altLang="ja-JP" sz="1800" dirty="0" smtClean="0"/>
          </a:p>
          <a:p>
            <a:pPr lvl="1"/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kumimoji="1" lang="en-US" altLang="ja-JP" sz="1800" dirty="0" smtClean="0"/>
              <a:t> Android SDK</a:t>
            </a:r>
            <a:r>
              <a:rPr kumimoji="1" lang="ja-JP" altLang="en-US" sz="1800" dirty="0" smtClean="0"/>
              <a:t>逆引きハンドブック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6"/>
              </a:rPr>
              <a:t>http://</a:t>
            </a:r>
            <a:r>
              <a:rPr lang="en-US" altLang="ja-JP" sz="1800" dirty="0" err="1">
                <a:hlinkClick r:id="rId6"/>
              </a:rPr>
              <a:t>amzn.to</a:t>
            </a:r>
            <a:r>
              <a:rPr lang="en-US" altLang="ja-JP" sz="1800" dirty="0">
                <a:hlinkClick r:id="rId6"/>
              </a:rPr>
              <a:t>/WXOd5g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3222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知っておくと良い技術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Git</a:t>
            </a:r>
            <a:endParaRPr kumimoji="1" lang="en-US" altLang="ja-JP" dirty="0" smtClean="0"/>
          </a:p>
          <a:p>
            <a:pPr lvl="1"/>
            <a:r>
              <a:rPr lang="ja-JP" altLang="en-US" sz="1800" dirty="0" smtClean="0"/>
              <a:t>ソースコード管理システム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Linux</a:t>
            </a:r>
            <a:r>
              <a:rPr kumimoji="1" lang="ja-JP" altLang="en-US" sz="1800" dirty="0" smtClean="0"/>
              <a:t>カーネルや</a:t>
            </a:r>
            <a:r>
              <a:rPr kumimoji="1" lang="en-US" altLang="ja-JP" sz="1800" dirty="0" smtClean="0"/>
              <a:t>Android</a:t>
            </a:r>
            <a:r>
              <a:rPr kumimoji="1" lang="ja-JP" altLang="en-US" sz="1800" dirty="0" smtClean="0"/>
              <a:t>でも使われている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のソースコード取得には必要</a:t>
            </a:r>
            <a:endParaRPr lang="en-US" altLang="ja-JP" sz="1800" smtClean="0"/>
          </a:p>
          <a:p>
            <a:endParaRPr kumimoji="1" lang="ja-JP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674022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で街興し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事例紹介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2605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NFC</a:t>
            </a:r>
            <a:r>
              <a:rPr kumimoji="1" lang="ja-JP" altLang="en-US" dirty="0" smtClean="0"/>
              <a:t>で町おこし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42" y="1417638"/>
            <a:ext cx="7800958" cy="50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257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NFC</a:t>
            </a:r>
            <a:r>
              <a:rPr kumimoji="1" lang="ja-JP" altLang="en-US" sz="4800" dirty="0" smtClean="0"/>
              <a:t>を使って商店街イベント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「たべくら横町」というイベントで実施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pic>
        <p:nvPicPr>
          <p:cNvPr id="4" name="図 3" descr="スクリーンショット 2012-11-09 19.5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9" y="2303439"/>
            <a:ext cx="7109364" cy="39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971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 descr="スクリーンショット 2012-11-09 19.56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" b="3272"/>
          <a:stretch>
            <a:fillRect/>
          </a:stretch>
        </p:blipFill>
        <p:spPr>
          <a:xfrm>
            <a:off x="355011" y="2067376"/>
            <a:ext cx="6169059" cy="3392745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/>
              <a:t>NFC</a:t>
            </a:r>
            <a:r>
              <a:rPr lang="ja-JP" altLang="en-US" sz="4800" dirty="0" smtClean="0"/>
              <a:t>カードと</a:t>
            </a:r>
            <a:r>
              <a:rPr lang="en-US" altLang="ja-JP" sz="4800" dirty="0" smtClean="0"/>
              <a:t>NFC</a:t>
            </a:r>
            <a:r>
              <a:rPr lang="ja-JP" altLang="en-US" sz="4800" dirty="0" smtClean="0"/>
              <a:t>デバイス</a:t>
            </a:r>
            <a:endParaRPr kumimoji="1" lang="ja-JP" altLang="en-US" sz="4800" dirty="0"/>
          </a:p>
        </p:txBody>
      </p:sp>
      <p:pic>
        <p:nvPicPr>
          <p:cNvPr id="6" name="図 5" descr="スクリーンショット 2012-11-09 19.55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74" y="2067376"/>
            <a:ext cx="2397826" cy="33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687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コンテンツ プレースホルダー 15"/>
          <p:cNvPicPr>
            <a:picLocks noGrp="1" noChangeAspect="1"/>
          </p:cNvPicPr>
          <p:nvPr>
            <p:ph idx="1"/>
          </p:nvPr>
        </p:nvPicPr>
        <p:blipFill>
          <a:blip r:embed="rId2"/>
          <a:srcRect l="-11915" r="-11915"/>
          <a:stretch>
            <a:fillRect/>
          </a:stretch>
        </p:blipFill>
        <p:spPr>
          <a:xfrm>
            <a:off x="457200" y="1089226"/>
            <a:ext cx="8229600" cy="4525963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976898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の３つのモード</a:t>
            </a:r>
            <a:endParaRPr kumimoji="1" lang="ja-JP" altLang="en-US" dirty="0"/>
          </a:p>
        </p:txBody>
      </p:sp>
      <p:graphicFrame>
        <p:nvGraphicFramePr>
          <p:cNvPr id="7" name="コンテンツ プレースホル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1204"/>
              </p:ext>
            </p:extLst>
          </p:nvPr>
        </p:nvGraphicFramePr>
        <p:xfrm>
          <a:off x="260350" y="1600200"/>
          <a:ext cx="86868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42"/>
                <a:gridCol w="5044058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動作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リーダー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ライターモード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タグ内の標準領域に、標準フォーマットで、データーを読み書きするモード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標準フォーマット</a:t>
                      </a:r>
                      <a:r>
                        <a:rPr kumimoji="1" lang="en-US" altLang="ja-JP" dirty="0" smtClean="0"/>
                        <a:t>: NDEF</a:t>
                      </a:r>
                      <a:r>
                        <a:rPr kumimoji="1" lang="en-US" altLang="ja-JP" baseline="0" dirty="0" smtClean="0"/>
                        <a:t> (</a:t>
                      </a:r>
                      <a:r>
                        <a:rPr kumimoji="1" lang="ja-JP" altLang="en-US" baseline="0" dirty="0" smtClean="0"/>
                        <a:t>エヌデフ）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カードエミュレーションモード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おサイフケータイなどの非接触型</a:t>
                      </a: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IC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カードをエミュレーションするモード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としては、内部の構造は定義せず、提供者側毎に定義を行う</a:t>
                      </a:r>
                      <a:endParaRPr kumimoji="1" lang="en-US" altLang="ja-JP" dirty="0" smtClean="0"/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P2P</a:t>
                      </a:r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デバイス同士で、</a:t>
                      </a:r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で通信を行うモード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アドレス帳や写真の交換などに使用する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標準プロトコル</a:t>
                      </a:r>
                      <a:r>
                        <a:rPr kumimoji="1" lang="en-US" altLang="ja-JP" dirty="0" smtClean="0"/>
                        <a:t>:</a:t>
                      </a:r>
                      <a:r>
                        <a:rPr kumimoji="1" lang="en-US" altLang="ja-JP" baseline="0" dirty="0" smtClean="0"/>
                        <a:t> SNEP</a:t>
                      </a:r>
                      <a:r>
                        <a:rPr kumimoji="1" lang="ja-JP" altLang="en-US" baseline="0" dirty="0" smtClean="0"/>
                        <a:t>（スネップ）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3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 Lab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1385" y="1600200"/>
            <a:ext cx="8890353" cy="4525963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http://lab-</a:t>
            </a:r>
            <a:r>
              <a:rPr lang="en-US" altLang="ja-JP" sz="3200" dirty="0" err="1"/>
              <a:t>nfc.com</a:t>
            </a:r>
            <a:r>
              <a:rPr lang="en-US" altLang="ja-JP" sz="3200" dirty="0"/>
              <a:t>/</a:t>
            </a:r>
            <a:endParaRPr lang="en-US" altLang="ja-JP" sz="3200" dirty="0" smtClean="0"/>
          </a:p>
          <a:p>
            <a:pPr lvl="1"/>
            <a:r>
              <a:rPr lang="en-US" altLang="ja-JP" sz="2200" dirty="0" smtClean="0"/>
              <a:t>NFC</a:t>
            </a:r>
            <a:r>
              <a:rPr lang="ja-JP" altLang="en-US" sz="2200" dirty="0"/>
              <a:t>の普及を促進させ、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を使ったアイディアを出したり、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を使ったアプリやサービスを作ったり、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のイベントを開催したり、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の可能性を研究したり、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を使ってみんなが幸せになるために頑張るコミュニティで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に興味があればだれでも参加することができます。</a:t>
            </a:r>
            <a:endParaRPr kumimoji="1" lang="ja-JP" altLang="en-US" sz="2200" dirty="0"/>
          </a:p>
        </p:txBody>
      </p:sp>
      <p:pic>
        <p:nvPicPr>
          <p:cNvPr id="5" name="図 4" descr="footerlogo_nfcla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16" y="1417638"/>
            <a:ext cx="3416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0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130</a:t>
            </a:r>
            <a:r>
              <a:rPr kumimoji="1" lang="ja-JP" altLang="en-US" sz="4800" dirty="0" smtClean="0"/>
              <a:t>万アクティベート</a:t>
            </a:r>
            <a:r>
              <a:rPr kumimoji="1" lang="en-US" altLang="ja-JP" sz="4800" dirty="0" smtClean="0"/>
              <a:t>/day</a:t>
            </a:r>
            <a:endParaRPr kumimoji="1" lang="ja-JP" altLang="en-US" sz="4800" dirty="0"/>
          </a:p>
        </p:txBody>
      </p:sp>
      <p:pic>
        <p:nvPicPr>
          <p:cNvPr id="5" name="図 4" descr="スクリーンショット 2012-10-25 13.5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6" y="2190436"/>
            <a:ext cx="6604000" cy="31242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70513" y="579052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端末台数は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204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2012/09/06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68461"/>
              </p:ext>
            </p:extLst>
          </p:nvPr>
        </p:nvGraphicFramePr>
        <p:xfrm>
          <a:off x="457200" y="1308577"/>
          <a:ext cx="8229600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19" y="3329492"/>
            <a:ext cx="6280855" cy="3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現在フリーランス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木南英夫</a:t>
            </a:r>
            <a:r>
              <a:rPr lang="en-US" altLang="ja-JP" sz="3200" dirty="0" smtClean="0"/>
              <a:t>  </a:t>
            </a:r>
            <a:r>
              <a:rPr lang="en-US" altLang="ja-JP" sz="2000" dirty="0" smtClean="0"/>
              <a:t>Twitter </a:t>
            </a:r>
            <a:r>
              <a:rPr lang="en-US" altLang="ja-JP" sz="2000" dirty="0"/>
              <a:t>ID @</a:t>
            </a:r>
            <a:r>
              <a:rPr lang="en-US" altLang="ja-JP" sz="2000" dirty="0" err="1"/>
              <a:t>hkinami</a:t>
            </a:r>
            <a:endParaRPr lang="en-US" altLang="ja-JP" sz="2000" dirty="0"/>
          </a:p>
          <a:p>
            <a:pPr lvl="1"/>
            <a:r>
              <a:rPr lang="en-US" altLang="ja-JP" sz="2000" dirty="0"/>
              <a:t>Web</a:t>
            </a:r>
            <a:r>
              <a:rPr lang="ja-JP" altLang="en-US" sz="2000" dirty="0"/>
              <a:t>サービス開発エンジニア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/>
              <a:t>Google Android </a:t>
            </a:r>
            <a:r>
              <a:rPr lang="ja-JP" altLang="en-US" sz="2000" dirty="0"/>
              <a:t>アプリケーション開発入門」</a:t>
            </a:r>
            <a:r>
              <a:rPr lang="en-US" altLang="ja-JP" sz="2000" dirty="0"/>
              <a:t>(2009</a:t>
            </a:r>
            <a:r>
              <a:rPr lang="ja-JP" altLang="en-US" sz="2000" dirty="0"/>
              <a:t>年日経</a:t>
            </a:r>
            <a:r>
              <a:rPr lang="en-US" altLang="ja-JP" sz="2000" dirty="0"/>
              <a:t>BP) </a:t>
            </a:r>
            <a:r>
              <a:rPr lang="ja-JP" altLang="en-US" sz="2000" dirty="0"/>
              <a:t>執筆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 err="1"/>
              <a:t>iOS</a:t>
            </a:r>
            <a:r>
              <a:rPr lang="en-US" altLang="ja-JP" sz="2000" dirty="0"/>
              <a:t> </a:t>
            </a:r>
            <a:r>
              <a:rPr lang="ja-JP" altLang="en-US" sz="2000" dirty="0"/>
              <a:t>プログラミング第２版」</a:t>
            </a:r>
            <a:r>
              <a:rPr lang="en-US" altLang="ja-JP" sz="2000" dirty="0"/>
              <a:t>(2011</a:t>
            </a:r>
            <a:r>
              <a:rPr lang="ja-JP" altLang="en-US" sz="2000" dirty="0"/>
              <a:t>年ピアソン桐原</a:t>
            </a:r>
            <a:r>
              <a:rPr lang="en-US" altLang="ja-JP" sz="2000" dirty="0"/>
              <a:t>) </a:t>
            </a:r>
            <a:r>
              <a:rPr lang="ja-JP" altLang="en-US" sz="2000" dirty="0"/>
              <a:t>翻訳</a:t>
            </a:r>
            <a:endParaRPr lang="en-US" altLang="ja-JP" sz="2000" dirty="0"/>
          </a:p>
          <a:p>
            <a:pPr lvl="1"/>
            <a:r>
              <a:rPr lang="en-US" altLang="ja-JP" sz="2000" dirty="0"/>
              <a:t>NFC Lab</a:t>
            </a:r>
            <a:r>
              <a:rPr lang="ja-JP" altLang="en-US" sz="2000" dirty="0"/>
              <a:t>運営</a:t>
            </a:r>
            <a:r>
              <a:rPr lang="ja-JP" altLang="en-US" sz="2000" dirty="0" smtClean="0"/>
              <a:t>委員</a:t>
            </a:r>
            <a:endParaRPr lang="en-US" altLang="ja-JP" sz="4000" dirty="0" smtClean="0"/>
          </a:p>
          <a:p>
            <a:pPr lvl="1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9" y="1828157"/>
            <a:ext cx="3045648" cy="2855295"/>
          </a:xfrm>
          <a:prstGeom prst="rect">
            <a:avLst/>
          </a:prstGeom>
        </p:spPr>
      </p:pic>
      <p:pic>
        <p:nvPicPr>
          <p:cNvPr id="5" name="図 4" descr="et31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44" y="2010973"/>
            <a:ext cx="2286000" cy="2413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39400" y="4754567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0069" y="4458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注文端末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" y="2295407"/>
            <a:ext cx="3715926" cy="37159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77711" y="2110741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</a:t>
            </a:r>
            <a:r>
              <a:rPr kumimoji="1" lang="en-US" altLang="ja-JP" dirty="0" err="1">
                <a:hlinkClick r:id="rId3"/>
              </a:rPr>
              <a:t>VyEhdq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0789" y="3169672"/>
            <a:ext cx="50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サンプルソースとこの資料は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にあります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0789" y="3539004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https://</a:t>
            </a:r>
            <a:r>
              <a:rPr kumimoji="1" lang="en-US" altLang="ja-JP" dirty="0" err="1">
                <a:hlinkClick r:id="rId4"/>
              </a:rPr>
              <a:t>github.com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tomovwgti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FukuiSeminar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その前に設定を確認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9 21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" y="1242719"/>
            <a:ext cx="5815051" cy="4957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388101" y="4555064"/>
            <a:ext cx="1948714" cy="7130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341" y="3503316"/>
            <a:ext cx="1742252" cy="1937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8148" y="1600200"/>
            <a:ext cx="217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General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5092" y="3822971"/>
            <a:ext cx="295465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テキストエンコーディング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のデフォルトを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UTF-8</a:t>
            </a:r>
            <a:r>
              <a:rPr kumimoji="1" lang="ja-JP" altLang="en-US" dirty="0" smtClean="0"/>
              <a:t>」に変更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5" idx="3"/>
          </p:cNvCxnSpPr>
          <p:nvPr/>
        </p:nvCxnSpPr>
        <p:spPr>
          <a:xfrm flipH="1">
            <a:off x="4336815" y="4284636"/>
            <a:ext cx="1598277" cy="62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0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6 22.2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9" y="1448739"/>
            <a:ext cx="3665792" cy="510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182071" y="1675319"/>
            <a:ext cx="3066980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249051" y="1825037"/>
            <a:ext cx="141785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287433" y="2523065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66906" y="16403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167480" y="2672783"/>
            <a:ext cx="1499426" cy="18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48999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カードのサイズ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83685" y="6175020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" y="1421459"/>
            <a:ext cx="5250099" cy="35921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760149" y="3192872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 2012-10-26 22.2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22" y="2624666"/>
            <a:ext cx="2554324" cy="355623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直線矢印コネクタ 12"/>
          <p:cNvCxnSpPr/>
          <p:nvPr/>
        </p:nvCxnSpPr>
        <p:spPr>
          <a:xfrm>
            <a:off x="5475994" y="3356843"/>
            <a:ext cx="953028" cy="13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pic>
        <p:nvPicPr>
          <p:cNvPr id="3" name="図 2" descr="スクリーンショット 2012-10-26 22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" y="1600200"/>
            <a:ext cx="4130059" cy="37902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スクリーンショット 2012-10-26 22.2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3" y="1600200"/>
            <a:ext cx="4106821" cy="3790244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3" idx="3"/>
            <a:endCxn id="5" idx="1"/>
          </p:cNvCxnSpPr>
          <p:nvPr/>
        </p:nvCxnSpPr>
        <p:spPr>
          <a:xfrm>
            <a:off x="4297706" y="3495322"/>
            <a:ext cx="584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44" y="1882422"/>
            <a:ext cx="4703629" cy="4506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98638" y="1320519"/>
            <a:ext cx="53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Project…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01044" y="3772370"/>
            <a:ext cx="4587993" cy="3480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8815" y="3160889"/>
            <a:ext cx="32834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Android Application Project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405481" y="3424296"/>
            <a:ext cx="1693334" cy="46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289815" y="5992518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8" y="1600200"/>
            <a:ext cx="5314499" cy="49379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110082" y="2370666"/>
            <a:ext cx="4085936" cy="4797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19704" y="3700593"/>
            <a:ext cx="22795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と入力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4656667" y="2850444"/>
            <a:ext cx="1063037" cy="111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81518" y="379118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96444" y="4068324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チェック外す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90852" y="614223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68" y="1600200"/>
            <a:ext cx="5106041" cy="476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4158074" y="5992517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6" y="1600200"/>
            <a:ext cx="5239453" cy="48918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641666" y="6114015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84066" y="3547674"/>
            <a:ext cx="1139193" cy="2152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20444" y="4449704"/>
            <a:ext cx="414026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HelloAndroid</a:t>
            </a:r>
            <a:r>
              <a:rPr kumimoji="1" lang="ja-JP" altLang="en-US" dirty="0" smtClean="0"/>
              <a:t>」とかに変えると良い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1"/>
            <a:endCxn id="6" idx="3"/>
          </p:cNvCxnSpPr>
          <p:nvPr/>
        </p:nvCxnSpPr>
        <p:spPr>
          <a:xfrm flipH="1" flipV="1">
            <a:off x="3123259" y="3655319"/>
            <a:ext cx="997185" cy="97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4" name="図 3" descr="スクリーンショット 2012-10-26 21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4207"/>
            <a:ext cx="7629407" cy="44863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(2012/11)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4.1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5" name="図 4" descr="スクリーンショット 2012-10-26 22.3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31" y="2135480"/>
            <a:ext cx="2726806" cy="44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pic>
        <p:nvPicPr>
          <p:cNvPr id="4" name="図 3" descr="スクリーンショット 2012-10-26 21.5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" y="1220141"/>
            <a:ext cx="298450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643518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18" y="4931363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49689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0880" y="6015096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58444" y="2275792"/>
            <a:ext cx="1599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99407"/>
            <a:ext cx="2455331" cy="14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358444" y="4795167"/>
            <a:ext cx="1599260" cy="2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104443" y="5759215"/>
            <a:ext cx="1853261" cy="40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170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/>
              <a:t>R.menu.</a:t>
            </a:r>
            <a:r>
              <a:rPr kumimoji="1" lang="en-US" altLang="ja-JP" sz="1600" b="1" i="1" dirty="0" err="1">
                <a:solidFill>
                  <a:srgbClr val="2F5897"/>
                </a:solidFill>
              </a:rPr>
              <a:t>activity_main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91591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5757332" y="3519451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36317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android:layout_centerHorizontal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android:layout_centerVertical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".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MainActivity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/&gt;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99630" y="2925704"/>
            <a:ext cx="4270963" cy="18908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>
            <a:off x="5070593" y="3871149"/>
            <a:ext cx="15070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188179"/>
            <a:ext cx="2067748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534371" y="4314238"/>
            <a:ext cx="1104428" cy="31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638799" y="4440297"/>
            <a:ext cx="226215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pic>
        <p:nvPicPr>
          <p:cNvPr id="4" name="図 3" descr="スクリーンショット 2012-10-26 23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364074"/>
            <a:ext cx="2501318" cy="49196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87973" y="2419604"/>
            <a:ext cx="5909063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menu_settings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title_activity_main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MainActivity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209808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461926"/>
            <a:ext cx="1471354" cy="1204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57200" y="4783288"/>
            <a:ext cx="1904059" cy="36256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2361259" y="4016963"/>
            <a:ext cx="726714" cy="947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316171"/>
            <a:ext cx="8018790" cy="54784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"15"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".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title_activity_main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&lt;/application&gt;</a:t>
            </a:r>
          </a:p>
          <a:p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4162399"/>
            <a:ext cx="6523096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746032"/>
            <a:ext cx="16722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8652" y="4289777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6829" y="4327409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3"/>
            <a:endCxn id="5" idx="1"/>
          </p:cNvCxnSpPr>
          <p:nvPr/>
        </p:nvCxnSpPr>
        <p:spPr>
          <a:xfrm>
            <a:off x="3875852" y="4467201"/>
            <a:ext cx="1282800" cy="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の中を覗く</a:t>
            </a:r>
            <a:r>
              <a:rPr lang="en-US" altLang="ja-JP" dirty="0"/>
              <a:t> 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04147" y="2380073"/>
            <a:ext cx="6171260" cy="147732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$</a:t>
            </a:r>
            <a:r>
              <a:rPr kumimoji="1" lang="en-US" altLang="ja-JP" dirty="0" smtClean="0">
                <a:solidFill>
                  <a:schemeClr val="bg1"/>
                </a:solidFill>
              </a:rPr>
              <a:t> cd $</a:t>
            </a:r>
            <a:r>
              <a:rPr kumimoji="1" lang="en-US" altLang="ja-JP" dirty="0">
                <a:solidFill>
                  <a:schemeClr val="bg1"/>
                </a:solidFill>
              </a:rPr>
              <a:t>(ANDROID_SDK)/platform-tools/</a:t>
            </a:r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dirty="0" err="1" smtClean="0">
                <a:solidFill>
                  <a:schemeClr val="bg1"/>
                </a:solidFill>
              </a:rPr>
              <a:t>adb</a:t>
            </a:r>
            <a:r>
              <a:rPr kumimoji="1" lang="en-US" altLang="ja-JP" dirty="0" smtClean="0">
                <a:solidFill>
                  <a:schemeClr val="bg1"/>
                </a:solidFill>
              </a:rPr>
              <a:t> shell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not running. starting it now on port 5037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started successfully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2703322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Android</a:t>
            </a:r>
            <a:r>
              <a:rPr lang="ja-JP" altLang="en-US" dirty="0"/>
              <a:t>の中を覗く</a:t>
            </a:r>
            <a:r>
              <a:rPr lang="en-US" altLang="ja-JP" dirty="0"/>
              <a:t>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062" y="1480432"/>
            <a:ext cx="8289449" cy="5262980"/>
          </a:xfrm>
          <a:prstGeom prst="rect">
            <a:avLst/>
          </a:prstGeom>
          <a:solidFill>
            <a:srgbClr val="11171D"/>
          </a:solidFill>
        </p:spPr>
        <p:txBody>
          <a:bodyPr wrap="none" rtlCol="0">
            <a:spAutoFit/>
          </a:bodyPr>
          <a:lstStyle/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-x------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config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 system   cache             2012-10-28 22:40 cache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acct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system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d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kernel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debug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3882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  0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2011-05-05 08:41 system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sbin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proc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13805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1677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94168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118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default.prop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--x system   system            2012-10-26 22:28 data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------ root     root              2010-01-28 09:59 root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 smtClean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dev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5758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23779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pic>
        <p:nvPicPr>
          <p:cNvPr id="4" name="図 3" descr="スクリーンショット 2012-10-27 20.4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56" y="2627724"/>
            <a:ext cx="2921000" cy="3060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2012-10-27 21.5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2" y="1952366"/>
            <a:ext cx="67691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71127" y="2855624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96341" y="3066813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54593" y="2448664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201335" y="2633330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072474" y="2990333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3913481" y="3174999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1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6" y="1862666"/>
            <a:ext cx="2465759" cy="4082815"/>
          </a:xfrm>
          <a:prstGeom prst="rect">
            <a:avLst/>
          </a:prstGeom>
        </p:spPr>
      </p:pic>
      <p:pic>
        <p:nvPicPr>
          <p:cNvPr id="5" name="図 4" descr="スクリーンショット 2012-10-27 21.1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2665"/>
            <a:ext cx="2477777" cy="4082815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1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392296"/>
            <a:ext cx="4611778" cy="49859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86963" y="1881481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093185" y="4506148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237111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6077" y="4704642"/>
            <a:ext cx="221921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>
            <a:stCxn id="17" idx="1"/>
            <a:endCxn id="10" idx="3"/>
          </p:cNvCxnSpPr>
          <p:nvPr/>
        </p:nvCxnSpPr>
        <p:spPr>
          <a:xfrm flipH="1">
            <a:off x="4995333" y="4889308"/>
            <a:ext cx="940744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64540" y="4794391"/>
            <a:ext cx="413079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2-10-27 2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5" y="1329818"/>
            <a:ext cx="4886450" cy="55221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239432" y="1771966"/>
            <a:ext cx="76482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06889" y="2051549"/>
            <a:ext cx="1627481" cy="1495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355629" y="2763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pic>
        <p:nvPicPr>
          <p:cNvPr id="11" name="図 10" descr="スクリーンショット 2012-10-27 22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6" y="4412074"/>
            <a:ext cx="5152856" cy="1956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24659" y="5781169"/>
            <a:ext cx="3634082" cy="5871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80160" y="5616222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endCxn id="14" idx="3"/>
          </p:cNvCxnSpPr>
          <p:nvPr/>
        </p:nvCxnSpPr>
        <p:spPr>
          <a:xfrm flipH="1">
            <a:off x="5258741" y="5888595"/>
            <a:ext cx="521419" cy="186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8" y="1600200"/>
            <a:ext cx="2691797" cy="4449704"/>
          </a:xfrm>
          <a:prstGeom prst="rect">
            <a:avLst/>
          </a:prstGeom>
        </p:spPr>
      </p:pic>
      <p:pic>
        <p:nvPicPr>
          <p:cNvPr id="5" name="図 4" descr="スクリーンショット 2012-10-27 22.0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600201"/>
            <a:ext cx="2699451" cy="444970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endParaRPr lang="en-US" altLang="ja-JP" sz="2800" dirty="0" smtClean="0"/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pic>
        <p:nvPicPr>
          <p:cNvPr id="4" name="図 3" descr="スクリーンショット 2012-10-27 22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366307"/>
            <a:ext cx="4704897" cy="52597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2-10-27 22.3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1" y="1433660"/>
            <a:ext cx="3068194" cy="5049085"/>
          </a:xfrm>
          <a:prstGeom prst="rect">
            <a:avLst/>
          </a:prstGeom>
        </p:spPr>
      </p:pic>
      <p:pic>
        <p:nvPicPr>
          <p:cNvPr id="6" name="図 5" descr="スクリーンショット 2012-10-27 22.3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433660"/>
            <a:ext cx="3048151" cy="5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pic>
        <p:nvPicPr>
          <p:cNvPr id="3" name="図 2" descr="スクリーンショット 2012-10-28 22.4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" y="1392296"/>
            <a:ext cx="3132196" cy="51671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05778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05778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71630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2859852" y="2599927"/>
            <a:ext cx="2445926" cy="777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2794000" y="4219883"/>
            <a:ext cx="2511778" cy="22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2859852" y="5108222"/>
            <a:ext cx="2511778" cy="387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8 1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" y="1411111"/>
            <a:ext cx="4531973" cy="4797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7481" y="1928519"/>
            <a:ext cx="281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5" name="図 4" descr="スクリーンショット 2012-10-28 14.2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96" y="1298221"/>
            <a:ext cx="5751331" cy="5251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1899</TotalTime>
  <Words>3890</Words>
  <Application>Microsoft Macintosh PowerPoint</Application>
  <PresentationFormat>画面に合わせる (4:3)</PresentationFormat>
  <Paragraphs>711</Paragraphs>
  <Slides>117</Slides>
  <Notes>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117</vt:i4>
      </vt:variant>
    </vt:vector>
  </HeadingPairs>
  <TitlesOfParts>
    <vt:vector size="118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130万アクティベート/day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初めてのHelloWorld</vt:lpstr>
      <vt:lpstr>その前に設定を確認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Androidの中を覗く 1</vt:lpstr>
      <vt:lpstr>Androidの中を覗く 2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  <vt:lpstr>Fragment</vt:lpstr>
      <vt:lpstr>Fragmentとは</vt:lpstr>
      <vt:lpstr>タブレットとフォンでの対応</vt:lpstr>
      <vt:lpstr>ActivityとFragment</vt:lpstr>
      <vt:lpstr>詳しくはこちら…</vt:lpstr>
      <vt:lpstr>便利なライブラリの紹介</vt:lpstr>
      <vt:lpstr>Android開発の情報</vt:lpstr>
      <vt:lpstr>知っておくと良い技術</vt:lpstr>
      <vt:lpstr>NFCで街興し 事例紹介</vt:lpstr>
      <vt:lpstr>Android NFCで町おこし</vt:lpstr>
      <vt:lpstr>NFCを使って商店街イベント</vt:lpstr>
      <vt:lpstr>NFCカードとNFCデバイス</vt:lpstr>
      <vt:lpstr>PowerPoint プレゼンテーション</vt:lpstr>
      <vt:lpstr>NFCの３つのモード</vt:lpstr>
      <vt:lpstr>NFC Labとは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270</cp:revision>
  <dcterms:created xsi:type="dcterms:W3CDTF">2012-10-22T01:26:11Z</dcterms:created>
  <dcterms:modified xsi:type="dcterms:W3CDTF">2012-11-09T11:18:46Z</dcterms:modified>
</cp:coreProperties>
</file>